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470" r:id="rId5"/>
    <p:sldId id="259" r:id="rId6"/>
  </p:sldIdLst>
  <p:sldSz cx="6858000" cy="9144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36"/>
    <a:srgbClr val="778692"/>
    <a:srgbClr val="D7CDBD"/>
    <a:srgbClr val="BBA47E"/>
    <a:srgbClr val="BD9D7E"/>
    <a:srgbClr val="8B8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4" autoAdjust="0"/>
    <p:restoredTop sz="94660"/>
  </p:normalViewPr>
  <p:slideViewPr>
    <p:cSldViewPr snapToGrid="0">
      <p:cViewPr>
        <p:scale>
          <a:sx n="300" d="100"/>
          <a:sy n="300" d="100"/>
        </p:scale>
        <p:origin x="-3918" y="-11970"/>
      </p:cViewPr>
      <p:guideLst>
        <p:guide orient="horz" pos="28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Fowler" userId="fb791103-1c63-4bea-b959-5709c6f155ee" providerId="ADAL" clId="{9F33EDF0-DED4-4C6D-91D8-9EC0F6D786A1}"/>
    <pc:docChg chg="modSld">
      <pc:chgData name="Tom Fowler" userId="fb791103-1c63-4bea-b959-5709c6f155ee" providerId="ADAL" clId="{9F33EDF0-DED4-4C6D-91D8-9EC0F6D786A1}" dt="2020-05-07T21:29:44.158" v="130" actId="20577"/>
      <pc:docMkLst>
        <pc:docMk/>
      </pc:docMkLst>
      <pc:sldChg chg="addSp modSp mod">
        <pc:chgData name="Tom Fowler" userId="fb791103-1c63-4bea-b959-5709c6f155ee" providerId="ADAL" clId="{9F33EDF0-DED4-4C6D-91D8-9EC0F6D786A1}" dt="2020-05-07T21:29:44.158" v="130" actId="20577"/>
        <pc:sldMkLst>
          <pc:docMk/>
          <pc:sldMk cId="3340566480" sldId="470"/>
        </pc:sldMkLst>
        <pc:spChg chg="add mod">
          <ac:chgData name="Tom Fowler" userId="fb791103-1c63-4bea-b959-5709c6f155ee" providerId="ADAL" clId="{9F33EDF0-DED4-4C6D-91D8-9EC0F6D786A1}" dt="2020-05-07T21:29:44.158" v="130" actId="20577"/>
          <ac:spMkLst>
            <pc:docMk/>
            <pc:sldMk cId="3340566480" sldId="470"/>
            <ac:spMk id="31" creationId="{B84147C1-2816-46E7-9A60-60A353693D82}"/>
          </ac:spMkLst>
        </pc:spChg>
        <pc:graphicFrameChg chg="modGraphic">
          <ac:chgData name="Tom Fowler" userId="fb791103-1c63-4bea-b959-5709c6f155ee" providerId="ADAL" clId="{9F33EDF0-DED4-4C6D-91D8-9EC0F6D786A1}" dt="2020-05-07T21:28:23.470" v="8" actId="20577"/>
          <ac:graphicFrameMkLst>
            <pc:docMk/>
            <pc:sldMk cId="3340566480" sldId="470"/>
            <ac:graphicFrameMk id="26" creationId="{CC5911EC-F938-4AAE-8594-AB8C28E6A92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r">
              <a:defRPr sz="1200"/>
            </a:lvl1pPr>
          </a:lstStyle>
          <a:p>
            <a:fld id="{80730F9C-79D4-4AA1-9AD0-4582D8561A1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73163"/>
            <a:ext cx="237807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0" tIns="47115" rIns="94230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30" tIns="47115" rIns="94230" bIns="471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r">
              <a:defRPr sz="1200"/>
            </a:lvl1pPr>
          </a:lstStyle>
          <a:p>
            <a:fld id="{34624EAC-93C5-47CA-A00F-E3E33CCD1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8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AFEC-3ECD-401F-8DA5-9EF43C018BEB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4A0-5D21-4CBC-A713-90ECEC78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9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49C3-A90D-4F85-B6F6-DFA7E6D43329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4A0-5D21-4CBC-A713-90ECEC78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7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C266-3D4A-454E-A02B-1FD615F6576E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4A0-5D21-4CBC-A713-90ECEC78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4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E9A2-769F-4CE6-8ACD-40920BA8FDBB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4A0-5D21-4CBC-A713-90ECEC78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4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013-62D4-4FFA-ADF3-3DDA1F2D35FC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4A0-5D21-4CBC-A713-90ECEC78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7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576F-607A-4C74-8250-998353908A57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4A0-5D21-4CBC-A713-90ECEC78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5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3A6C-1676-4C39-ABFB-7CB6A5A82EEF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4A0-5D21-4CBC-A713-90ECEC78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9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5CB9-9A74-4BEE-A5A4-72A8D5841C9D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4A0-5D21-4CBC-A713-90ECEC78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187F-86FE-4FB0-89E2-061211455D4C}" type="datetime1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4A0-5D21-4CBC-A713-90ECEC78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FB9-0518-46BA-9743-93F3F8F9C816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4A0-5D21-4CBC-A713-90ECEC78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B38C-7752-4371-BED4-46EE573D6835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F4A0-5D21-4CBC-A713-90ECEC78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E170-5FD2-4C7A-B857-6E738D9D6929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F4A0-5D21-4CBC-A713-90ECEC78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5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amandersolutions.com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hyperlink" Target="http://www.salamandersolution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6ECE57-0F14-49B1-9104-C9123556F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39" y="1284924"/>
            <a:ext cx="3799253" cy="2486011"/>
          </a:xfrm>
          <a:prstGeom prst="rect">
            <a:avLst/>
          </a:prstGeom>
        </p:spPr>
      </p:pic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C4E0E417-8285-4535-BB19-1319CF40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6768" y="8701652"/>
            <a:ext cx="6705716" cy="362256"/>
          </a:xfrm>
          <a:ln>
            <a:noFill/>
          </a:ln>
        </p:spPr>
        <p:txBody>
          <a:bodyPr vert="horz" wrap="none" lIns="0" tIns="45720" rIns="0" bIns="45720" numCol="2" spcCol="731520"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©2020 Salamander Solutions	Inc.</a:t>
            </a:r>
            <a:r>
              <a:rPr lang="en-US" dirty="0"/>
              <a:t>					  </a:t>
            </a:r>
            <a:r>
              <a:rPr lang="en-US" sz="1200" b="1" dirty="0">
                <a:hlinkClick r:id="rId3"/>
              </a:rPr>
              <a:t>www.salamandersolutions.com</a:t>
            </a:r>
            <a:r>
              <a:rPr lang="en-US" sz="1200" b="1" dirty="0"/>
              <a:t>  </a:t>
            </a:r>
          </a:p>
          <a:p>
            <a:pPr algn="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89F7D8-05EB-49A4-81AA-1BF21F2EBBF1}"/>
              </a:ext>
            </a:extLst>
          </p:cNvPr>
          <p:cNvSpPr txBox="1"/>
          <p:nvPr/>
        </p:nvSpPr>
        <p:spPr>
          <a:xfrm>
            <a:off x="152400" y="453543"/>
            <a:ext cx="3935469" cy="369332"/>
          </a:xfrm>
          <a:prstGeom prst="rect">
            <a:avLst/>
          </a:prstGeom>
          <a:gradFill flip="none" rotWithShape="1">
            <a:gsLst>
              <a:gs pos="0">
                <a:srgbClr val="FF6C36"/>
              </a:gs>
              <a:gs pos="99000">
                <a:schemeClr val="bg1"/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Proxima Nova A Semibold" panose="02000506030000020004" pitchFamily="50" charset="0"/>
              </a:rPr>
              <a:t>Pipeline Data Sheet – MC113</a:t>
            </a:r>
          </a:p>
        </p:txBody>
      </p:sp>
      <p:pic>
        <p:nvPicPr>
          <p:cNvPr id="2050" name="Picture 13">
            <a:extLst>
              <a:ext uri="{FF2B5EF4-FFF2-40B4-BE49-F238E27FC236}">
                <a16:creationId xmlns:a16="http://schemas.microsoft.com/office/drawing/2014/main" id="{281437B6-688C-4148-9921-DA263135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82" y="123708"/>
            <a:ext cx="2487513" cy="8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6">
            <a:extLst>
              <a:ext uri="{FF2B5EF4-FFF2-40B4-BE49-F238E27FC236}">
                <a16:creationId xmlns:a16="http://schemas.microsoft.com/office/drawing/2014/main" id="{C7121D1A-EC65-44BE-BB90-87F649942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5" y="4313242"/>
            <a:ext cx="3473047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latin typeface="Proxima Nova" panose="02000506030000020004" pitchFamily="50" charset="0"/>
              </a:rPr>
              <a:t>Salamander Solutions mineral insulated heater cables are manufactured using a continuous methodology, which enables long-length capability. Our patented manufacturing techniques produce mineral insulated cables which are unparalleled in performance, highly robust, and capable of delivering medium voltage power at long-lengths and high temperatures.</a:t>
            </a:r>
          </a:p>
          <a:p>
            <a:endParaRPr lang="en-US" sz="900" dirty="0">
              <a:latin typeface="Proxima Nova" panose="02000506030000020004" pitchFamily="50" charset="0"/>
            </a:endParaRPr>
          </a:p>
          <a:p>
            <a:r>
              <a:rPr lang="en-US" sz="900" dirty="0">
                <a:latin typeface="Proxima Nova" panose="02000506030000020004" pitchFamily="50" charset="0"/>
              </a:rPr>
              <a:t>With continuous lengths of more than 2 km, external splicing can be minimized or eliminated altogether, greatly improving the reliability of the overall system.  Internal transitions of the conductor allow for targeted heating in applications.</a:t>
            </a:r>
          </a:p>
          <a:p>
            <a:endParaRPr lang="en-US" sz="900" dirty="0">
              <a:latin typeface="Proxima Nova" panose="02000506030000020004" pitchFamily="50" charset="0"/>
            </a:endParaRPr>
          </a:p>
          <a:p>
            <a:r>
              <a:rPr lang="en-US" sz="900" dirty="0">
                <a:latin typeface="Proxima Nova" panose="02000506030000020004" pitchFamily="50" charset="0"/>
              </a:rPr>
              <a:t>Each Salamander mineral insulated cable is designed and fabricated based on the heating requirements for the given application.  A complete suite of high integrity cable and end connectors are available.</a:t>
            </a:r>
          </a:p>
          <a:p>
            <a:endParaRPr lang="en-US" sz="900" dirty="0">
              <a:latin typeface="Proxima Nova" panose="02000506030000020004" pitchFamily="50" charset="0"/>
            </a:endParaRPr>
          </a:p>
          <a:p>
            <a:endParaRPr lang="en-US" sz="900" dirty="0">
              <a:latin typeface="Proxima Nova" panose="02000506030000020004" pitchFamily="50" charset="0"/>
            </a:endParaRPr>
          </a:p>
          <a:p>
            <a:endParaRPr lang="en-US" sz="900" dirty="0">
              <a:latin typeface="Proxima Nova" panose="02000506030000020004" pitchFamily="5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8F9C46-21E4-4309-A807-1A1DA2FF2AF9}"/>
              </a:ext>
            </a:extLst>
          </p:cNvPr>
          <p:cNvGrpSpPr/>
          <p:nvPr/>
        </p:nvGrpSpPr>
        <p:grpSpPr>
          <a:xfrm>
            <a:off x="268514" y="1097280"/>
            <a:ext cx="1369446" cy="3251337"/>
            <a:chOff x="268514" y="1097280"/>
            <a:chExt cx="1369446" cy="32513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4DD334-F381-4636-BCA8-8A4D55B56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074" t="14870" r="54429" b="6060"/>
            <a:stretch/>
          </p:blipFill>
          <p:spPr>
            <a:xfrm>
              <a:off x="430597" y="1097280"/>
              <a:ext cx="942911" cy="310896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90F100C-E24B-4037-B7C5-35D74354B4FF}"/>
                </a:ext>
              </a:extLst>
            </p:cNvPr>
            <p:cNvCxnSpPr/>
            <p:nvPr/>
          </p:nvCxnSpPr>
          <p:spPr>
            <a:xfrm>
              <a:off x="457462" y="1686327"/>
              <a:ext cx="180129" cy="0"/>
            </a:xfrm>
            <a:prstGeom prst="straightConnector1">
              <a:avLst/>
            </a:prstGeom>
            <a:ln w="19050">
              <a:solidFill>
                <a:srgbClr val="FF6C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EF8F69F-FD4F-4670-BE53-C4412473A6C4}"/>
                </a:ext>
              </a:extLst>
            </p:cNvPr>
            <p:cNvCxnSpPr/>
            <p:nvPr/>
          </p:nvCxnSpPr>
          <p:spPr>
            <a:xfrm>
              <a:off x="457462" y="1284925"/>
              <a:ext cx="329184" cy="0"/>
            </a:xfrm>
            <a:prstGeom prst="straightConnector1">
              <a:avLst/>
            </a:prstGeom>
            <a:ln w="19050">
              <a:solidFill>
                <a:srgbClr val="FF6C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F7E308D-DC5A-4D7C-A06F-2C058F7009F6}"/>
                </a:ext>
              </a:extLst>
            </p:cNvPr>
            <p:cNvCxnSpPr/>
            <p:nvPr/>
          </p:nvCxnSpPr>
          <p:spPr>
            <a:xfrm>
              <a:off x="457462" y="1485626"/>
              <a:ext cx="274482" cy="0"/>
            </a:xfrm>
            <a:prstGeom prst="straightConnector1">
              <a:avLst/>
            </a:prstGeom>
            <a:ln w="19050">
              <a:solidFill>
                <a:srgbClr val="FF6C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AB2D7C-2204-4D8F-8A18-AEF5ADF0BF8A}"/>
                </a:ext>
              </a:extLst>
            </p:cNvPr>
            <p:cNvSpPr txBox="1"/>
            <p:nvPr/>
          </p:nvSpPr>
          <p:spPr>
            <a:xfrm>
              <a:off x="268514" y="1167640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Proxima Nova Semibold" panose="02000506030000020004" pitchFamily="50" charset="0"/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2EC7D7-EEC2-4E41-A1A2-BB6C13296FD5}"/>
                </a:ext>
              </a:extLst>
            </p:cNvPr>
            <p:cNvSpPr txBox="1"/>
            <p:nvPr/>
          </p:nvSpPr>
          <p:spPr>
            <a:xfrm>
              <a:off x="268514" y="1373872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Proxima Nova Semibold" panose="02000506030000020004" pitchFamily="50" charset="0"/>
                </a:rPr>
                <a:t>B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E06B71-3740-49F0-B49B-3DA81F12AE51}"/>
                </a:ext>
              </a:extLst>
            </p:cNvPr>
            <p:cNvSpPr txBox="1"/>
            <p:nvPr/>
          </p:nvSpPr>
          <p:spPr>
            <a:xfrm>
              <a:off x="268514" y="1579325"/>
              <a:ext cx="2551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Proxima Nova Semibold" panose="02000506030000020004" pitchFamily="50" charset="0"/>
                </a:rPr>
                <a:t>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D081B5-1E7B-4AC1-A2EC-8A5B9FD3A040}"/>
                </a:ext>
              </a:extLst>
            </p:cNvPr>
            <p:cNvSpPr txBox="1"/>
            <p:nvPr/>
          </p:nvSpPr>
          <p:spPr>
            <a:xfrm>
              <a:off x="393709" y="3886952"/>
              <a:ext cx="124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>
                <a:buAutoNum type="alphaUcParenBoth"/>
              </a:pPr>
              <a:r>
                <a:rPr lang="en-US" sz="800" dirty="0">
                  <a:latin typeface="Proxima Nova Semibold" panose="02000506030000020004" pitchFamily="50" charset="0"/>
                </a:rPr>
                <a:t>Conductor</a:t>
              </a:r>
            </a:p>
            <a:p>
              <a:pPr marL="228600" indent="-228600">
                <a:buAutoNum type="alphaUcParenBoth"/>
              </a:pPr>
              <a:r>
                <a:rPr lang="en-US" sz="800" dirty="0">
                  <a:latin typeface="Proxima Nova Semibold" panose="02000506030000020004" pitchFamily="50" charset="0"/>
                </a:rPr>
                <a:t>Compressed MgO</a:t>
              </a:r>
            </a:p>
            <a:p>
              <a:pPr marL="228600" indent="-228600">
                <a:buAutoNum type="alphaUcParenBoth"/>
              </a:pPr>
              <a:r>
                <a:rPr lang="en-US" sz="800" dirty="0">
                  <a:latin typeface="Proxima Nova Semibold" panose="02000506030000020004" pitchFamily="50" charset="0"/>
                </a:rPr>
                <a:t>Sheath 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1BD8E91-99C0-4EEF-97A6-B1489CF913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122" t="4600" r="43546" b="4491"/>
          <a:stretch/>
        </p:blipFill>
        <p:spPr>
          <a:xfrm>
            <a:off x="5601962" y="1167640"/>
            <a:ext cx="531658" cy="27833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7CFC5E-620E-4E3B-BE0B-5242B066E8B7}"/>
              </a:ext>
            </a:extLst>
          </p:cNvPr>
          <p:cNvSpPr txBox="1"/>
          <p:nvPr/>
        </p:nvSpPr>
        <p:spPr>
          <a:xfrm>
            <a:off x="75696" y="6564231"/>
            <a:ext cx="35171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801688" algn="l"/>
                <a:tab pos="1544638" algn="l"/>
              </a:tabLst>
            </a:pPr>
            <a:endParaRPr lang="en-US" sz="900" b="1" dirty="0">
              <a:solidFill>
                <a:prstClr val="black"/>
              </a:solidFill>
              <a:latin typeface="Proxima Nova" panose="02000506030000020004" pitchFamily="50" charset="0"/>
            </a:endParaRPr>
          </a:p>
          <a:p>
            <a:pPr lvl="0">
              <a:tabLst>
                <a:tab pos="801688" algn="l"/>
                <a:tab pos="1544638" algn="l"/>
              </a:tabLst>
            </a:pPr>
            <a:r>
              <a:rPr lang="en-US" sz="900" b="1" dirty="0">
                <a:solidFill>
                  <a:prstClr val="black"/>
                </a:solidFill>
                <a:latin typeface="Proxima Nova" panose="02000506030000020004" pitchFamily="50" charset="0"/>
              </a:rPr>
              <a:t>Pipeline and Subsea Applications:</a:t>
            </a:r>
          </a:p>
          <a:p>
            <a:pPr lvl="1" indent="-284163">
              <a:spcBef>
                <a:spcPts val="600"/>
              </a:spcBef>
              <a:tabLst>
                <a:tab pos="801688" algn="l"/>
                <a:tab pos="1544638" algn="l"/>
              </a:tabLst>
            </a:pP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Pipeline Heating </a:t>
            </a:r>
          </a:p>
          <a:p>
            <a:pPr marL="515938" lvl="1" indent="-174625">
              <a:buFont typeface="Arial" panose="020B0604020202020204" pitchFamily="34" charset="0"/>
              <a:buChar char="•"/>
              <a:tabLst>
                <a:tab pos="801688" algn="l"/>
                <a:tab pos="1544638" algn="l"/>
              </a:tabLst>
            </a:pP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Molten Sulphur pipelines and transfer lines</a:t>
            </a:r>
          </a:p>
          <a:p>
            <a:pPr marL="515938" lvl="1" indent="-174625">
              <a:buFont typeface="Arial" panose="020B0604020202020204" pitchFamily="34" charset="0"/>
              <a:buChar char="•"/>
              <a:tabLst>
                <a:tab pos="801688" algn="l"/>
                <a:tab pos="1544638" algn="l"/>
              </a:tabLst>
            </a:pP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Bitumen / heavy oil lines</a:t>
            </a:r>
          </a:p>
          <a:p>
            <a:pPr marL="515938" lvl="1" indent="-174625">
              <a:buFont typeface="Arial" panose="020B0604020202020204" pitchFamily="34" charset="0"/>
              <a:buChar char="•"/>
              <a:tabLst>
                <a:tab pos="801688" algn="l"/>
                <a:tab pos="1544638" algn="l"/>
              </a:tabLst>
            </a:pP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High viscosity / waxy crude lines</a:t>
            </a:r>
          </a:p>
          <a:p>
            <a:pPr lvl="1" indent="-282575">
              <a:spcBef>
                <a:spcPts val="600"/>
              </a:spcBef>
              <a:tabLst>
                <a:tab pos="801688" algn="l"/>
                <a:tab pos="1544638" algn="l"/>
              </a:tabLst>
            </a:pP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Subsea and Deepwater Flowline Heating</a:t>
            </a:r>
          </a:p>
          <a:p>
            <a:pPr marL="515938" lvl="1" indent="-174625">
              <a:buFont typeface="Arial" panose="020B0604020202020204" pitchFamily="34" charset="0"/>
              <a:buChar char="•"/>
              <a:tabLst>
                <a:tab pos="801688" algn="l"/>
                <a:tab pos="1544638" algn="l"/>
              </a:tabLst>
            </a:pP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Flow assurance:  hydrate / wax prevention and mitigation</a:t>
            </a:r>
          </a:p>
          <a:p>
            <a:pPr marL="515938" lvl="1" indent="-174625">
              <a:buFont typeface="Arial" panose="020B0604020202020204" pitchFamily="34" charset="0"/>
              <a:buChar char="•"/>
              <a:tabLst>
                <a:tab pos="801688" algn="l"/>
                <a:tab pos="1544638" algn="l"/>
              </a:tabLst>
            </a:pP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Extended reach capability:  access stranded reserves from existing hosts</a:t>
            </a:r>
          </a:p>
          <a:p>
            <a:pPr marL="174625" lvl="0">
              <a:spcBef>
                <a:spcPts val="600"/>
              </a:spcBef>
              <a:tabLst>
                <a:tab pos="801688" algn="l"/>
                <a:tab pos="1544638" algn="l"/>
              </a:tabLst>
            </a:pP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Any long-length or high intensity heating requirements in challenging conditions. </a:t>
            </a:r>
          </a:p>
        </p:txBody>
      </p:sp>
      <p:graphicFrame>
        <p:nvGraphicFramePr>
          <p:cNvPr id="25" name="Content Placeholder 5">
            <a:extLst>
              <a:ext uri="{FF2B5EF4-FFF2-40B4-BE49-F238E27FC236}">
                <a16:creationId xmlns:a16="http://schemas.microsoft.com/office/drawing/2014/main" id="{4E608E75-B082-458E-8483-6FA0E2E596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924955"/>
              </p:ext>
            </p:extLst>
          </p:nvPr>
        </p:nvGraphicFramePr>
        <p:xfrm>
          <a:off x="3592862" y="4322070"/>
          <a:ext cx="2946259" cy="187262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88006">
                  <a:extLst>
                    <a:ext uri="{9D8B030D-6E8A-4147-A177-3AD203B41FA5}">
                      <a16:colId xmlns:a16="http://schemas.microsoft.com/office/drawing/2014/main" val="1575977044"/>
                    </a:ext>
                  </a:extLst>
                </a:gridCol>
                <a:gridCol w="1558253">
                  <a:extLst>
                    <a:ext uri="{9D8B030D-6E8A-4147-A177-3AD203B41FA5}">
                      <a16:colId xmlns:a16="http://schemas.microsoft.com/office/drawing/2014/main" val="11585913"/>
                    </a:ext>
                  </a:extLst>
                </a:gridCol>
              </a:tblGrid>
              <a:tr h="257182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000" kern="1200" dirty="0">
                          <a:latin typeface="Proxima Nova" panose="02000506030000020004" pitchFamily="50" charset="0"/>
                        </a:rPr>
                        <a:t>Physical Data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100" b="1" kern="1200" dirty="0">
                        <a:solidFill>
                          <a:srgbClr val="7786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460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Cable Diameter*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1.13-inches</a:t>
                      </a:r>
                      <a:br>
                        <a:rPr lang="en-US" sz="800" kern="1200" dirty="0">
                          <a:latin typeface="Proxima Nova" panose="02000506030000020004" pitchFamily="50" charset="0"/>
                        </a:rPr>
                      </a:br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(28.7 mm)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457200"/>
                </a:tc>
                <a:extLst>
                  <a:ext uri="{0D108BD9-81ED-4DB2-BD59-A6C34878D82A}">
                    <a16:rowId xmlns:a16="http://schemas.microsoft.com/office/drawing/2014/main" val="581706051"/>
                  </a:ext>
                </a:extLst>
              </a:tr>
              <a:tr h="184266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Sheath Material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Various Alloys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457200"/>
                </a:tc>
                <a:extLst>
                  <a:ext uri="{0D108BD9-81ED-4DB2-BD59-A6C34878D82A}">
                    <a16:rowId xmlns:a16="http://schemas.microsoft.com/office/drawing/2014/main" val="1569367609"/>
                  </a:ext>
                </a:extLst>
              </a:tr>
              <a:tr h="15494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Conductor Material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 err="1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CuNi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 Alloys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457200"/>
                </a:tc>
                <a:extLst>
                  <a:ext uri="{0D108BD9-81ED-4DB2-BD59-A6C34878D82A}">
                    <a16:rowId xmlns:a16="http://schemas.microsoft.com/office/drawing/2014/main" val="3732085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Insulation Material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Compressed MgO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457200"/>
                </a:tc>
                <a:extLst>
                  <a:ext uri="{0D108BD9-81ED-4DB2-BD59-A6C34878D82A}">
                    <a16:rowId xmlns:a16="http://schemas.microsoft.com/office/drawing/2014/main" val="569653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Weight*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3.70 kg/m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457200"/>
                </a:tc>
                <a:extLst>
                  <a:ext uri="{0D108BD9-81ED-4DB2-BD59-A6C34878D82A}">
                    <a16:rowId xmlns:a16="http://schemas.microsoft.com/office/drawing/2014/main" val="779246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Min Bend Radius*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1.0 meter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457200"/>
                </a:tc>
                <a:extLst>
                  <a:ext uri="{0D108BD9-81ED-4DB2-BD59-A6C34878D82A}">
                    <a16:rowId xmlns:a16="http://schemas.microsoft.com/office/drawing/2014/main" val="3539099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Pulling Tension*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5 metric tons 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457200"/>
                </a:tc>
                <a:extLst>
                  <a:ext uri="{0D108BD9-81ED-4DB2-BD59-A6C34878D82A}">
                    <a16:rowId xmlns:a16="http://schemas.microsoft.com/office/drawing/2014/main" val="155683037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C5911EC-F938-4AAE-8594-AB8C28E6A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66535"/>
              </p:ext>
            </p:extLst>
          </p:nvPr>
        </p:nvGraphicFramePr>
        <p:xfrm>
          <a:off x="3592862" y="6504186"/>
          <a:ext cx="2946259" cy="153513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48422">
                  <a:extLst>
                    <a:ext uri="{9D8B030D-6E8A-4147-A177-3AD203B41FA5}">
                      <a16:colId xmlns:a16="http://schemas.microsoft.com/office/drawing/2014/main" val="4255536765"/>
                    </a:ext>
                  </a:extLst>
                </a:gridCol>
                <a:gridCol w="1197837">
                  <a:extLst>
                    <a:ext uri="{9D8B030D-6E8A-4147-A177-3AD203B41FA5}">
                      <a16:colId xmlns:a16="http://schemas.microsoft.com/office/drawing/2014/main" val="3219376651"/>
                    </a:ext>
                  </a:extLst>
                </a:gridCol>
              </a:tblGrid>
              <a:tr h="242547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000" kern="1200" dirty="0">
                          <a:latin typeface="Proxima Nova" panose="02000506030000020004" pitchFamily="50" charset="0"/>
                        </a:rPr>
                        <a:t>Operating Data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/>
                </a:tc>
                <a:tc hMerge="1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100" b="1" kern="1200" dirty="0">
                        <a:solidFill>
                          <a:srgbClr val="7786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502137"/>
                  </a:ext>
                </a:extLst>
              </a:tr>
              <a:tr h="21543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Max Operating Voltage (L-L)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11.4 kV*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376408"/>
                  </a:ext>
                </a:extLst>
              </a:tr>
              <a:tr h="21543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Max Current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300 A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844291"/>
                  </a:ext>
                </a:extLst>
              </a:tr>
              <a:tr h="21543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Max Temperature (Continuous)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650 °C  (1200 °F)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9240260"/>
                  </a:ext>
                </a:extLst>
              </a:tr>
              <a:tr h="21543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Max Temperature (Intermittent)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700 °C  (1300 °F)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699227"/>
                  </a:ext>
                </a:extLst>
              </a:tr>
              <a:tr h="21543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Min Storage Temperature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 -65 °C  (-85 °F)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0470877"/>
                  </a:ext>
                </a:extLst>
              </a:tr>
              <a:tr h="21543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Min Installation Temperature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 -35 °C  (-30 °F)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04808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706C66-28F6-463B-9F7A-9A5DB883E7FB}"/>
              </a:ext>
            </a:extLst>
          </p:cNvPr>
          <p:cNvCxnSpPr>
            <a:cxnSpLocks/>
          </p:cNvCxnSpPr>
          <p:nvPr/>
        </p:nvCxnSpPr>
        <p:spPr>
          <a:xfrm flipH="1">
            <a:off x="5912236" y="2562200"/>
            <a:ext cx="231652" cy="5170"/>
          </a:xfrm>
          <a:prstGeom prst="straightConnector1">
            <a:avLst/>
          </a:prstGeom>
          <a:ln w="19050">
            <a:solidFill>
              <a:srgbClr val="FF6C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C719172-D37F-429F-9AD2-99DEB17AA645}"/>
              </a:ext>
            </a:extLst>
          </p:cNvPr>
          <p:cNvSpPr txBox="1"/>
          <p:nvPr/>
        </p:nvSpPr>
        <p:spPr>
          <a:xfrm>
            <a:off x="6110309" y="2331367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Proxima Nova Semibold" panose="02000506030000020004" pitchFamily="50" charset="0"/>
              </a:rPr>
              <a:t>Internal</a:t>
            </a:r>
          </a:p>
          <a:p>
            <a:pPr algn="ctr"/>
            <a:r>
              <a:rPr lang="en-US" sz="800" dirty="0">
                <a:latin typeface="Proxima Nova Semibold" panose="02000506030000020004" pitchFamily="50" charset="0"/>
              </a:rPr>
              <a:t>Conductor</a:t>
            </a:r>
          </a:p>
          <a:p>
            <a:pPr algn="ctr"/>
            <a:r>
              <a:rPr lang="en-US" sz="800" dirty="0">
                <a:latin typeface="Proxima Nova Semibold" panose="02000506030000020004" pitchFamily="50" charset="0"/>
              </a:rPr>
              <a:t>Transition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0964FE-E1C6-4A96-B00C-61BA770109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40" y="8623832"/>
            <a:ext cx="731520" cy="3821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C737C6C-58D1-45A4-B2E4-106A4E974DB6}"/>
              </a:ext>
            </a:extLst>
          </p:cNvPr>
          <p:cNvSpPr txBox="1"/>
          <p:nvPr/>
        </p:nvSpPr>
        <p:spPr>
          <a:xfrm>
            <a:off x="6180546" y="8885184"/>
            <a:ext cx="57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05-2020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4512D4-45A6-48E8-A2B4-FBCF9508A893}"/>
              </a:ext>
            </a:extLst>
          </p:cNvPr>
          <p:cNvSpPr txBox="1"/>
          <p:nvPr/>
        </p:nvSpPr>
        <p:spPr>
          <a:xfrm>
            <a:off x="3598437" y="6162740"/>
            <a:ext cx="6543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*single cable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4147C1-2816-46E7-9A60-60A353693D82}"/>
              </a:ext>
            </a:extLst>
          </p:cNvPr>
          <p:cNvSpPr txBox="1"/>
          <p:nvPr/>
        </p:nvSpPr>
        <p:spPr>
          <a:xfrm>
            <a:off x="3603311" y="7992586"/>
            <a:ext cx="2845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*higher voltage rating than in-well application due to lower temperature</a:t>
            </a:r>
            <a:br>
              <a:rPr lang="en-US" sz="700" dirty="0"/>
            </a:br>
            <a:r>
              <a:rPr lang="en-US" sz="700" dirty="0"/>
              <a:t> operation</a:t>
            </a:r>
          </a:p>
        </p:txBody>
      </p:sp>
    </p:spTree>
    <p:extLst>
      <p:ext uri="{BB962C8B-B14F-4D97-AF65-F5344CB8AC3E}">
        <p14:creationId xmlns:p14="http://schemas.microsoft.com/office/powerpoint/2010/main" val="334056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1">
            <a:extLst>
              <a:ext uri="{FF2B5EF4-FFF2-40B4-BE49-F238E27FC236}">
                <a16:creationId xmlns:a16="http://schemas.microsoft.com/office/drawing/2014/main" id="{46A802A3-BCD8-42A2-B767-FE52FFF2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6768" y="8701652"/>
            <a:ext cx="6705716" cy="362256"/>
          </a:xfrm>
          <a:ln>
            <a:noFill/>
          </a:ln>
        </p:spPr>
        <p:txBody>
          <a:bodyPr vert="horz" wrap="none" lIns="0" tIns="45720" rIns="0" bIns="45720" numCol="2" spcCol="731520"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©2020 Salamander Solutions	Inc.</a:t>
            </a:r>
            <a:r>
              <a:rPr lang="en-US" dirty="0"/>
              <a:t>					  </a:t>
            </a:r>
            <a:r>
              <a:rPr lang="en-US" sz="1200" b="1" dirty="0">
                <a:hlinkClick r:id="rId2"/>
              </a:rPr>
              <a:t>www.salamandersolutions.com</a:t>
            </a:r>
            <a:r>
              <a:rPr lang="en-US" sz="1200" b="1" dirty="0"/>
              <a:t>  </a:t>
            </a:r>
          </a:p>
          <a:p>
            <a:pPr algn="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FE6ADF-372C-4B9C-81C1-BF6CC9DC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930" y="1295561"/>
            <a:ext cx="3831607" cy="25062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889F7D8-05EB-49A4-81AA-1BF21F2EBBF1}"/>
              </a:ext>
            </a:extLst>
          </p:cNvPr>
          <p:cNvSpPr txBox="1"/>
          <p:nvPr/>
        </p:nvSpPr>
        <p:spPr>
          <a:xfrm>
            <a:off x="152400" y="453543"/>
            <a:ext cx="3935470" cy="369332"/>
          </a:xfrm>
          <a:prstGeom prst="rect">
            <a:avLst/>
          </a:prstGeom>
          <a:gradFill flip="none" rotWithShape="1">
            <a:gsLst>
              <a:gs pos="0">
                <a:srgbClr val="FF6C36"/>
              </a:gs>
              <a:gs pos="99000">
                <a:schemeClr val="bg1"/>
              </a:gs>
            </a:gsLst>
            <a:lin ang="270000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Proxima Nova A Semibold" panose="02000506030000020004" pitchFamily="50" charset="0"/>
              </a:rPr>
              <a:t>In-Well Data Sheet – MC113</a:t>
            </a:r>
          </a:p>
        </p:txBody>
      </p:sp>
      <p:pic>
        <p:nvPicPr>
          <p:cNvPr id="2050" name="Picture 13">
            <a:extLst>
              <a:ext uri="{FF2B5EF4-FFF2-40B4-BE49-F238E27FC236}">
                <a16:creationId xmlns:a16="http://schemas.microsoft.com/office/drawing/2014/main" id="{281437B6-688C-4148-9921-DA263135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82" y="123708"/>
            <a:ext cx="2487513" cy="8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6">
            <a:extLst>
              <a:ext uri="{FF2B5EF4-FFF2-40B4-BE49-F238E27FC236}">
                <a16:creationId xmlns:a16="http://schemas.microsoft.com/office/drawing/2014/main" id="{C7121D1A-EC65-44BE-BB90-87F649942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5" y="4313242"/>
            <a:ext cx="3473047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latin typeface="Proxima Nova" panose="02000506030000020004" pitchFamily="50" charset="0"/>
              </a:rPr>
              <a:t>Salamander Solutions mineral insulated heater cables are manufactured using a continuous methodology, which enables long-length capability. Our patented manufacturing techniques produce mineral insulated cables which are unparalleled in performance, highly robust, and capable of delivering medium voltage power at long-lengths and high temperatures.</a:t>
            </a:r>
          </a:p>
          <a:p>
            <a:endParaRPr lang="en-US" sz="900" dirty="0">
              <a:latin typeface="Proxima Nova" panose="02000506030000020004" pitchFamily="50" charset="0"/>
            </a:endParaRPr>
          </a:p>
          <a:p>
            <a:r>
              <a:rPr lang="en-US" sz="900" dirty="0">
                <a:latin typeface="Proxima Nova" panose="02000506030000020004" pitchFamily="50" charset="0"/>
              </a:rPr>
              <a:t>With continuous lengths of more than 2 km, external splicing can be minimized or eliminated altogether, greatly improving the reliability of the overall system.  Internal transitions of the conductor allow for targeted heating in applications.</a:t>
            </a:r>
          </a:p>
          <a:p>
            <a:endParaRPr lang="en-US" sz="900" dirty="0">
              <a:latin typeface="Proxima Nova" panose="02000506030000020004" pitchFamily="50" charset="0"/>
            </a:endParaRPr>
          </a:p>
          <a:p>
            <a:r>
              <a:rPr lang="en-US" sz="900" dirty="0">
                <a:latin typeface="Proxima Nova" panose="02000506030000020004" pitchFamily="50" charset="0"/>
              </a:rPr>
              <a:t>Each Salamander mineral insulated cable is designed and fabricated based on the heating requirements for the given application.  A complete suite of high integrity cable and end connectors are available.</a:t>
            </a:r>
          </a:p>
          <a:p>
            <a:endParaRPr lang="en-US" sz="900" dirty="0">
              <a:latin typeface="Proxima Nova" panose="02000506030000020004" pitchFamily="50" charset="0"/>
            </a:endParaRPr>
          </a:p>
          <a:p>
            <a:endParaRPr lang="en-US" sz="900" dirty="0">
              <a:latin typeface="Proxima Nova" panose="02000506030000020004" pitchFamily="50" charset="0"/>
            </a:endParaRPr>
          </a:p>
          <a:p>
            <a:endParaRPr lang="en-US" sz="900" dirty="0">
              <a:latin typeface="Proxima Nova" panose="02000506030000020004" pitchFamily="5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8F9C46-21E4-4309-A807-1A1DA2FF2AF9}"/>
              </a:ext>
            </a:extLst>
          </p:cNvPr>
          <p:cNvGrpSpPr/>
          <p:nvPr/>
        </p:nvGrpSpPr>
        <p:grpSpPr>
          <a:xfrm>
            <a:off x="268514" y="1097280"/>
            <a:ext cx="1369446" cy="3251337"/>
            <a:chOff x="268514" y="1097280"/>
            <a:chExt cx="1369446" cy="32513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4DD334-F381-4636-BCA8-8A4D55B56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074" t="14870" r="54429" b="6060"/>
            <a:stretch/>
          </p:blipFill>
          <p:spPr>
            <a:xfrm>
              <a:off x="430597" y="1097280"/>
              <a:ext cx="942911" cy="310896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90F100C-E24B-4037-B7C5-35D74354B4FF}"/>
                </a:ext>
              </a:extLst>
            </p:cNvPr>
            <p:cNvCxnSpPr/>
            <p:nvPr/>
          </p:nvCxnSpPr>
          <p:spPr>
            <a:xfrm>
              <a:off x="457462" y="1686327"/>
              <a:ext cx="180129" cy="0"/>
            </a:xfrm>
            <a:prstGeom prst="straightConnector1">
              <a:avLst/>
            </a:prstGeom>
            <a:ln w="19050">
              <a:solidFill>
                <a:srgbClr val="FF6C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EF8F69F-FD4F-4670-BE53-C4412473A6C4}"/>
                </a:ext>
              </a:extLst>
            </p:cNvPr>
            <p:cNvCxnSpPr/>
            <p:nvPr/>
          </p:nvCxnSpPr>
          <p:spPr>
            <a:xfrm>
              <a:off x="457462" y="1284925"/>
              <a:ext cx="329184" cy="0"/>
            </a:xfrm>
            <a:prstGeom prst="straightConnector1">
              <a:avLst/>
            </a:prstGeom>
            <a:ln w="19050">
              <a:solidFill>
                <a:srgbClr val="FF6C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F7E308D-DC5A-4D7C-A06F-2C058F7009F6}"/>
                </a:ext>
              </a:extLst>
            </p:cNvPr>
            <p:cNvCxnSpPr/>
            <p:nvPr/>
          </p:nvCxnSpPr>
          <p:spPr>
            <a:xfrm>
              <a:off x="457462" y="1485626"/>
              <a:ext cx="274482" cy="0"/>
            </a:xfrm>
            <a:prstGeom prst="straightConnector1">
              <a:avLst/>
            </a:prstGeom>
            <a:ln w="19050">
              <a:solidFill>
                <a:srgbClr val="FF6C3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AB2D7C-2204-4D8F-8A18-AEF5ADF0BF8A}"/>
                </a:ext>
              </a:extLst>
            </p:cNvPr>
            <p:cNvSpPr txBox="1"/>
            <p:nvPr/>
          </p:nvSpPr>
          <p:spPr>
            <a:xfrm>
              <a:off x="268514" y="1167640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Proxima Nova Semibold" panose="02000506030000020004" pitchFamily="50" charset="0"/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2EC7D7-EEC2-4E41-A1A2-BB6C13296FD5}"/>
                </a:ext>
              </a:extLst>
            </p:cNvPr>
            <p:cNvSpPr txBox="1"/>
            <p:nvPr/>
          </p:nvSpPr>
          <p:spPr>
            <a:xfrm>
              <a:off x="268514" y="1373872"/>
              <a:ext cx="2503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Proxima Nova Semibold" panose="02000506030000020004" pitchFamily="50" charset="0"/>
                </a:rPr>
                <a:t>B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E06B71-3740-49F0-B49B-3DA81F12AE51}"/>
                </a:ext>
              </a:extLst>
            </p:cNvPr>
            <p:cNvSpPr txBox="1"/>
            <p:nvPr/>
          </p:nvSpPr>
          <p:spPr>
            <a:xfrm>
              <a:off x="268514" y="1579325"/>
              <a:ext cx="2551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Proxima Nova Semibold" panose="02000506030000020004" pitchFamily="50" charset="0"/>
                </a:rPr>
                <a:t>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D081B5-1E7B-4AC1-A2EC-8A5B9FD3A040}"/>
                </a:ext>
              </a:extLst>
            </p:cNvPr>
            <p:cNvSpPr txBox="1"/>
            <p:nvPr/>
          </p:nvSpPr>
          <p:spPr>
            <a:xfrm>
              <a:off x="393709" y="3886952"/>
              <a:ext cx="124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8600" indent="-228600">
                <a:buAutoNum type="alphaUcParenBoth"/>
              </a:pPr>
              <a:r>
                <a:rPr lang="en-US" sz="800" dirty="0">
                  <a:latin typeface="Proxima Nova Semibold" panose="02000506030000020004" pitchFamily="50" charset="0"/>
                </a:rPr>
                <a:t>Conductor</a:t>
              </a:r>
            </a:p>
            <a:p>
              <a:pPr marL="228600" indent="-228600">
                <a:buAutoNum type="alphaUcParenBoth"/>
              </a:pPr>
              <a:r>
                <a:rPr lang="en-US" sz="800" dirty="0">
                  <a:latin typeface="Proxima Nova Semibold" panose="02000506030000020004" pitchFamily="50" charset="0"/>
                </a:rPr>
                <a:t>Compressed MgO</a:t>
              </a:r>
            </a:p>
            <a:p>
              <a:pPr marL="228600" indent="-228600">
                <a:buAutoNum type="alphaUcParenBoth"/>
              </a:pPr>
              <a:r>
                <a:rPr lang="en-US" sz="800" dirty="0">
                  <a:latin typeface="Proxima Nova Semibold" panose="02000506030000020004" pitchFamily="50" charset="0"/>
                </a:rPr>
                <a:t>Sheath 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1BD8E91-99C0-4EEF-97A6-B1489CF913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122" t="4600" r="43546" b="4491"/>
          <a:stretch/>
        </p:blipFill>
        <p:spPr>
          <a:xfrm>
            <a:off x="5601962" y="1167640"/>
            <a:ext cx="531658" cy="27833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7CFC5E-620E-4E3B-BE0B-5242B066E8B7}"/>
              </a:ext>
            </a:extLst>
          </p:cNvPr>
          <p:cNvSpPr txBox="1"/>
          <p:nvPr/>
        </p:nvSpPr>
        <p:spPr>
          <a:xfrm>
            <a:off x="75696" y="6564231"/>
            <a:ext cx="351716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801688" algn="l"/>
                <a:tab pos="1544638" algn="l"/>
              </a:tabLst>
            </a:pPr>
            <a:endParaRPr lang="en-US" sz="900" b="1" dirty="0">
              <a:solidFill>
                <a:prstClr val="black"/>
              </a:solidFill>
              <a:latin typeface="Proxima Nova" panose="02000506030000020004" pitchFamily="50" charset="0"/>
            </a:endParaRPr>
          </a:p>
          <a:p>
            <a:pPr lvl="0">
              <a:tabLst>
                <a:tab pos="801688" algn="l"/>
                <a:tab pos="1544638" algn="l"/>
              </a:tabLst>
            </a:pPr>
            <a:r>
              <a:rPr lang="en-US" sz="900" b="1" dirty="0">
                <a:solidFill>
                  <a:prstClr val="black"/>
                </a:solidFill>
                <a:latin typeface="Proxima Nova" panose="02000506030000020004" pitchFamily="50" charset="0"/>
              </a:rPr>
              <a:t>Applications:</a:t>
            </a:r>
          </a:p>
          <a:p>
            <a:pPr lvl="1" indent="-284163">
              <a:tabLst>
                <a:tab pos="801688" algn="l"/>
                <a:tab pos="914400" algn="l"/>
              </a:tabLst>
            </a:pPr>
            <a:endParaRPr lang="en-US" sz="900" dirty="0">
              <a:solidFill>
                <a:prstClr val="black"/>
              </a:solidFill>
              <a:latin typeface="Proxima Nova" panose="02000506030000020004" pitchFamily="50" charset="0"/>
            </a:endParaRPr>
          </a:p>
          <a:p>
            <a:pPr lvl="1" indent="-284163">
              <a:tabLst>
                <a:tab pos="801688" algn="l"/>
                <a:tab pos="914400" algn="l"/>
              </a:tabLst>
            </a:pP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In-Well Heating</a:t>
            </a:r>
          </a:p>
          <a:p>
            <a:pPr marL="517525" lvl="1" indent="-173038">
              <a:buFont typeface="Arial" panose="020B0604020202020204" pitchFamily="34" charset="0"/>
              <a:buChar char="•"/>
              <a:tabLst>
                <a:tab pos="801688" algn="l"/>
                <a:tab pos="914400" algn="l"/>
              </a:tabLst>
            </a:pP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Increases production in “cold flow” heavy oil wells</a:t>
            </a:r>
          </a:p>
          <a:p>
            <a:pPr marL="517525" lvl="1" indent="-173038">
              <a:buFont typeface="Arial" panose="020B0604020202020204" pitchFamily="34" charset="0"/>
              <a:buChar char="•"/>
              <a:tabLst>
                <a:tab pos="801688" algn="l"/>
                <a:tab pos="914400" algn="l"/>
              </a:tabLst>
            </a:pP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Accelerates production and improves SAGD / CSS performance</a:t>
            </a:r>
          </a:p>
          <a:p>
            <a:pPr marL="517525" lvl="1" indent="-173038">
              <a:buFont typeface="Arial" panose="020B0604020202020204" pitchFamily="34" charset="0"/>
              <a:buChar char="•"/>
              <a:tabLst>
                <a:tab pos="801688" algn="l"/>
                <a:tab pos="914400" algn="l"/>
              </a:tabLst>
            </a:pP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Provides flow assurance for waxy wells</a:t>
            </a:r>
          </a:p>
          <a:p>
            <a:pPr marL="517525" lvl="1" indent="-173038">
              <a:buFont typeface="Arial" panose="020B0604020202020204" pitchFamily="34" charset="0"/>
              <a:buChar char="•"/>
              <a:tabLst>
                <a:tab pos="801688" algn="l"/>
                <a:tab pos="914400" algn="l"/>
              </a:tabLst>
            </a:pP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Enables </a:t>
            </a:r>
            <a:r>
              <a:rPr lang="en-US" sz="900" i="1" dirty="0">
                <a:solidFill>
                  <a:prstClr val="black"/>
                </a:solidFill>
                <a:latin typeface="Proxima Nova" panose="02000506030000020004" pitchFamily="50" charset="0"/>
              </a:rPr>
              <a:t>in situ</a:t>
            </a: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 conversion of kerogen or </a:t>
            </a:r>
            <a:r>
              <a:rPr lang="en-US" sz="900" i="1" dirty="0">
                <a:solidFill>
                  <a:prstClr val="black"/>
                </a:solidFill>
                <a:latin typeface="Proxima Nova" panose="02000506030000020004" pitchFamily="50" charset="0"/>
              </a:rPr>
              <a:t>in situ </a:t>
            </a: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upgrading of heavy oil</a:t>
            </a:r>
          </a:p>
          <a:p>
            <a:pPr marL="174625" lvl="0">
              <a:spcBef>
                <a:spcPts val="600"/>
              </a:spcBef>
              <a:tabLst>
                <a:tab pos="801688" algn="l"/>
                <a:tab pos="1544638" algn="l"/>
              </a:tabLst>
            </a:pPr>
            <a:r>
              <a:rPr lang="en-US" sz="900" dirty="0">
                <a:solidFill>
                  <a:prstClr val="black"/>
                </a:solidFill>
                <a:latin typeface="Proxima Nova" panose="02000506030000020004" pitchFamily="50" charset="0"/>
              </a:rPr>
              <a:t>Can address any long-length or high intensity heating requirements in challenging conditions. </a:t>
            </a:r>
          </a:p>
        </p:txBody>
      </p:sp>
      <p:graphicFrame>
        <p:nvGraphicFramePr>
          <p:cNvPr id="25" name="Content Placeholder 5">
            <a:extLst>
              <a:ext uri="{FF2B5EF4-FFF2-40B4-BE49-F238E27FC236}">
                <a16:creationId xmlns:a16="http://schemas.microsoft.com/office/drawing/2014/main" id="{4E608E75-B082-458E-8483-6FA0E2E596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151647"/>
              </p:ext>
            </p:extLst>
          </p:nvPr>
        </p:nvGraphicFramePr>
        <p:xfrm>
          <a:off x="3592862" y="4322070"/>
          <a:ext cx="2946259" cy="187262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88006">
                  <a:extLst>
                    <a:ext uri="{9D8B030D-6E8A-4147-A177-3AD203B41FA5}">
                      <a16:colId xmlns:a16="http://schemas.microsoft.com/office/drawing/2014/main" val="1575977044"/>
                    </a:ext>
                  </a:extLst>
                </a:gridCol>
                <a:gridCol w="1558253">
                  <a:extLst>
                    <a:ext uri="{9D8B030D-6E8A-4147-A177-3AD203B41FA5}">
                      <a16:colId xmlns:a16="http://schemas.microsoft.com/office/drawing/2014/main" val="11585913"/>
                    </a:ext>
                  </a:extLst>
                </a:gridCol>
              </a:tblGrid>
              <a:tr h="257182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000" kern="1200" dirty="0">
                          <a:latin typeface="Proxima Nova" panose="02000506030000020004" pitchFamily="50" charset="0"/>
                        </a:rPr>
                        <a:t>Physical Data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100" b="1" kern="1200" dirty="0">
                        <a:solidFill>
                          <a:srgbClr val="7786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460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Cable Diameter*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1.13-inches</a:t>
                      </a:r>
                      <a:br>
                        <a:rPr lang="en-US" sz="800" kern="1200" dirty="0">
                          <a:latin typeface="Proxima Nova" panose="02000506030000020004" pitchFamily="50" charset="0"/>
                        </a:rPr>
                      </a:br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(28.7 mm)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457200"/>
                </a:tc>
                <a:extLst>
                  <a:ext uri="{0D108BD9-81ED-4DB2-BD59-A6C34878D82A}">
                    <a16:rowId xmlns:a16="http://schemas.microsoft.com/office/drawing/2014/main" val="581706051"/>
                  </a:ext>
                </a:extLst>
              </a:tr>
              <a:tr h="184266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Sheath Material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Various Alloys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457200"/>
                </a:tc>
                <a:extLst>
                  <a:ext uri="{0D108BD9-81ED-4DB2-BD59-A6C34878D82A}">
                    <a16:rowId xmlns:a16="http://schemas.microsoft.com/office/drawing/2014/main" val="1569367609"/>
                  </a:ext>
                </a:extLst>
              </a:tr>
              <a:tr h="15494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Conductor Material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 err="1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CuNi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 Alloys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457200"/>
                </a:tc>
                <a:extLst>
                  <a:ext uri="{0D108BD9-81ED-4DB2-BD59-A6C34878D82A}">
                    <a16:rowId xmlns:a16="http://schemas.microsoft.com/office/drawing/2014/main" val="3732085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Insulation Material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Compressed MgO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457200"/>
                </a:tc>
                <a:extLst>
                  <a:ext uri="{0D108BD9-81ED-4DB2-BD59-A6C34878D82A}">
                    <a16:rowId xmlns:a16="http://schemas.microsoft.com/office/drawing/2014/main" val="569653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Weight*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3.70 kg/m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457200"/>
                </a:tc>
                <a:extLst>
                  <a:ext uri="{0D108BD9-81ED-4DB2-BD59-A6C34878D82A}">
                    <a16:rowId xmlns:a16="http://schemas.microsoft.com/office/drawing/2014/main" val="779246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Min Bend Radius*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1.0 meter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457200"/>
                </a:tc>
                <a:extLst>
                  <a:ext uri="{0D108BD9-81ED-4DB2-BD59-A6C34878D82A}">
                    <a16:rowId xmlns:a16="http://schemas.microsoft.com/office/drawing/2014/main" val="3539099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Pulling Tension*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5 metric tons 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L="457200"/>
                </a:tc>
                <a:extLst>
                  <a:ext uri="{0D108BD9-81ED-4DB2-BD59-A6C34878D82A}">
                    <a16:rowId xmlns:a16="http://schemas.microsoft.com/office/drawing/2014/main" val="155683037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C5911EC-F938-4AAE-8594-AB8C28E6A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692086"/>
              </p:ext>
            </p:extLst>
          </p:nvPr>
        </p:nvGraphicFramePr>
        <p:xfrm>
          <a:off x="3592862" y="6504186"/>
          <a:ext cx="2946259" cy="153513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48422">
                  <a:extLst>
                    <a:ext uri="{9D8B030D-6E8A-4147-A177-3AD203B41FA5}">
                      <a16:colId xmlns:a16="http://schemas.microsoft.com/office/drawing/2014/main" val="4255536765"/>
                    </a:ext>
                  </a:extLst>
                </a:gridCol>
                <a:gridCol w="1197837">
                  <a:extLst>
                    <a:ext uri="{9D8B030D-6E8A-4147-A177-3AD203B41FA5}">
                      <a16:colId xmlns:a16="http://schemas.microsoft.com/office/drawing/2014/main" val="3219376651"/>
                    </a:ext>
                  </a:extLst>
                </a:gridCol>
              </a:tblGrid>
              <a:tr h="242547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000" kern="1200" dirty="0">
                          <a:latin typeface="Proxima Nova" panose="02000506030000020004" pitchFamily="50" charset="0"/>
                        </a:rPr>
                        <a:t>Operating Data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/>
                </a:tc>
                <a:tc hMerge="1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100" b="1" kern="1200" dirty="0">
                        <a:solidFill>
                          <a:srgbClr val="7786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502137"/>
                  </a:ext>
                </a:extLst>
              </a:tr>
              <a:tr h="21543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Max Operating Voltage (L-L)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8.66 kV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376408"/>
                  </a:ext>
                </a:extLst>
              </a:tr>
              <a:tr h="21543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Max Current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300 A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844291"/>
                  </a:ext>
                </a:extLst>
              </a:tr>
              <a:tr h="21543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Max Temperature (Continuous)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650 °C  (1200 °F)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9240260"/>
                  </a:ext>
                </a:extLst>
              </a:tr>
              <a:tr h="21543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Max Temperature (Intermittent)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700 °C  (1300 °F)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699227"/>
                  </a:ext>
                </a:extLst>
              </a:tr>
              <a:tr h="21543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Min Storage Temperature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 -65 °C  (-85 °F)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0470877"/>
                  </a:ext>
                </a:extLst>
              </a:tr>
              <a:tr h="215432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Min Installation Temperature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800" kern="1200" dirty="0">
                          <a:latin typeface="Proxima Nova" panose="02000506030000020004" pitchFamily="50" charset="0"/>
                        </a:rPr>
                        <a:t> -35 °C  (-30 °F)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04808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706C66-28F6-463B-9F7A-9A5DB883E7FB}"/>
              </a:ext>
            </a:extLst>
          </p:cNvPr>
          <p:cNvCxnSpPr>
            <a:cxnSpLocks/>
          </p:cNvCxnSpPr>
          <p:nvPr/>
        </p:nvCxnSpPr>
        <p:spPr>
          <a:xfrm flipH="1">
            <a:off x="5912236" y="2562200"/>
            <a:ext cx="231652" cy="5170"/>
          </a:xfrm>
          <a:prstGeom prst="straightConnector1">
            <a:avLst/>
          </a:prstGeom>
          <a:ln w="19050">
            <a:solidFill>
              <a:srgbClr val="FF6C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C719172-D37F-429F-9AD2-99DEB17AA645}"/>
              </a:ext>
            </a:extLst>
          </p:cNvPr>
          <p:cNvSpPr txBox="1"/>
          <p:nvPr/>
        </p:nvSpPr>
        <p:spPr>
          <a:xfrm>
            <a:off x="6110309" y="2331367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Proxima Nova Semibold" panose="02000506030000020004" pitchFamily="50" charset="0"/>
              </a:rPr>
              <a:t>Internal</a:t>
            </a:r>
          </a:p>
          <a:p>
            <a:pPr algn="ctr"/>
            <a:r>
              <a:rPr lang="en-US" sz="800" dirty="0">
                <a:latin typeface="Proxima Nova Semibold" panose="02000506030000020004" pitchFamily="50" charset="0"/>
              </a:rPr>
              <a:t>Conductor</a:t>
            </a:r>
          </a:p>
          <a:p>
            <a:pPr algn="ctr"/>
            <a:r>
              <a:rPr lang="en-US" sz="800" dirty="0">
                <a:latin typeface="Proxima Nova Semibold" panose="02000506030000020004" pitchFamily="50" charset="0"/>
              </a:rPr>
              <a:t>Transition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0964FE-E1C6-4A96-B00C-61BA770109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240" y="8625026"/>
            <a:ext cx="731520" cy="3821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C81ECCC-ECF2-4831-A6C6-ABB31BC2B8F2}"/>
              </a:ext>
            </a:extLst>
          </p:cNvPr>
          <p:cNvSpPr txBox="1"/>
          <p:nvPr/>
        </p:nvSpPr>
        <p:spPr>
          <a:xfrm>
            <a:off x="6180546" y="8885184"/>
            <a:ext cx="57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05-2020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B6F2C-EE20-4396-9C15-C9BACD95BA04}"/>
              </a:ext>
            </a:extLst>
          </p:cNvPr>
          <p:cNvSpPr txBox="1"/>
          <p:nvPr/>
        </p:nvSpPr>
        <p:spPr>
          <a:xfrm>
            <a:off x="3598437" y="6162740"/>
            <a:ext cx="6543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*single cable</a:t>
            </a:r>
          </a:p>
        </p:txBody>
      </p:sp>
    </p:spTree>
    <p:extLst>
      <p:ext uri="{BB962C8B-B14F-4D97-AF65-F5344CB8AC3E}">
        <p14:creationId xmlns:p14="http://schemas.microsoft.com/office/powerpoint/2010/main" val="1036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61C75B351334C81DE898147690AC7" ma:contentTypeVersion="12" ma:contentTypeDescription="Create a new document." ma:contentTypeScope="" ma:versionID="b0241cdc9ee9cca1a0e4a21d70e36208">
  <xsd:schema xmlns:xsd="http://www.w3.org/2001/XMLSchema" xmlns:xs="http://www.w3.org/2001/XMLSchema" xmlns:p="http://schemas.microsoft.com/office/2006/metadata/properties" xmlns:ns3="cdfad21a-fc5e-4440-8b11-cba04fcdf115" xmlns:ns4="e067b88f-312f-48be-97de-cd63270c526b" targetNamespace="http://schemas.microsoft.com/office/2006/metadata/properties" ma:root="true" ma:fieldsID="866d58d02c29fc1d2a67d7cbfee9ddc1" ns3:_="" ns4:_="">
    <xsd:import namespace="cdfad21a-fc5e-4440-8b11-cba04fcdf115"/>
    <xsd:import namespace="e067b88f-312f-48be-97de-cd63270c52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ad21a-fc5e-4440-8b11-cba04fcdf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7b88f-312f-48be-97de-cd63270c526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B7E21E-7596-43B7-8378-FE8DC50DA7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ad21a-fc5e-4440-8b11-cba04fcdf115"/>
    <ds:schemaRef ds:uri="e067b88f-312f-48be-97de-cd63270c52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3C21E9-68B2-4AEE-9C19-0FE6D0B2121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dfad21a-fc5e-4440-8b11-cba04fcdf115"/>
    <ds:schemaRef ds:uri="http://purl.org/dc/elements/1.1/"/>
    <ds:schemaRef ds:uri="http://schemas.microsoft.com/office/2006/metadata/properties"/>
    <ds:schemaRef ds:uri="http://schemas.microsoft.com/office/2006/documentManagement/types"/>
    <ds:schemaRef ds:uri="e067b88f-312f-48be-97de-cd63270c526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04AEF0-2E7E-409A-B11A-98681D63E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7231</TotalTime>
  <Words>654</Words>
  <Application>Microsoft Office PowerPoint</Application>
  <PresentationFormat>On-screen Show (4:3)</PresentationFormat>
  <Paragraphs>114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Proxima Nova</vt:lpstr>
      <vt:lpstr>Proxima Nova A Semibold</vt:lpstr>
      <vt:lpstr>Proxima Nova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 Harley</dc:creator>
  <cp:lastModifiedBy>Tom Fowler</cp:lastModifiedBy>
  <cp:revision>38</cp:revision>
  <cp:lastPrinted>2018-08-10T13:30:28Z</cp:lastPrinted>
  <dcterms:created xsi:type="dcterms:W3CDTF">2018-01-25T17:34:08Z</dcterms:created>
  <dcterms:modified xsi:type="dcterms:W3CDTF">2020-05-07T21:30:19Z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0x010100F0161C75B351334C81DE898147690AC7</vt:lpwstr>
  </property>
  <property fmtid="{D5CDD505-2E9C-101B-9397-08002B2CF9AE}" pid="3" name="Order">
    <vt:r8>999600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